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5" d="100"/>
          <a:sy n="65" d="100"/>
        </p:scale>
        <p:origin x="4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4F1A-C75F-2448-EC4E-787C82D110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57CBFD5C-9390-D593-4FDD-D6350336D4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334EF8A6-0D33-0AB1-B59B-33ADF3BA796F}"/>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5" name="Footer Placeholder 4">
            <a:extLst>
              <a:ext uri="{FF2B5EF4-FFF2-40B4-BE49-F238E27FC236}">
                <a16:creationId xmlns:a16="http://schemas.microsoft.com/office/drawing/2014/main" id="{82C2CA5A-4A83-52A7-A672-61F42383AC0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C73881A-D672-9C5A-17F3-255961A400FA}"/>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3485286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F3267-B1A6-AD8E-8F43-C61BE612BA37}"/>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18764081-F651-57A3-93B4-391B306BCC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8ADE678-2109-9840-D0E1-32479294217B}"/>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5" name="Footer Placeholder 4">
            <a:extLst>
              <a:ext uri="{FF2B5EF4-FFF2-40B4-BE49-F238E27FC236}">
                <a16:creationId xmlns:a16="http://schemas.microsoft.com/office/drawing/2014/main" id="{7055900A-5E20-A9F9-3965-068F50453B0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B645ECB-0EC9-C617-07B2-AE9365DB0888}"/>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3722014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0339BE-0BA6-2A82-5D3A-94BB244331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461C047-6CB4-73A7-E8A3-FF86B16294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E0AAAF6-B903-7C3C-CF4C-82BE59168E08}"/>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5" name="Footer Placeholder 4">
            <a:extLst>
              <a:ext uri="{FF2B5EF4-FFF2-40B4-BE49-F238E27FC236}">
                <a16:creationId xmlns:a16="http://schemas.microsoft.com/office/drawing/2014/main" id="{58BD7832-57F2-6ED1-6FB6-76CF8C02DD0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A5FAD973-1C07-885D-5DE6-913675D680C4}"/>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3676163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D320B-234B-A8AC-3919-BD6011AF5A4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44BA6CA2-500D-3B68-DE1A-76DA1DCF71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A63A310-7E74-1AB9-87CC-2B228CEB544E}"/>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5" name="Footer Placeholder 4">
            <a:extLst>
              <a:ext uri="{FF2B5EF4-FFF2-40B4-BE49-F238E27FC236}">
                <a16:creationId xmlns:a16="http://schemas.microsoft.com/office/drawing/2014/main" id="{88D3F3DA-502E-245B-F909-8A4739C0717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3B5B77F-B0D3-8E7D-20E2-8D8B653C24B3}"/>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1838413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AC7FE-A44C-F0A6-AD9B-EA6AAB4340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9CEF1CE6-1042-D2A7-8974-9C4AD6964D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7F35C1-9454-6756-FE3F-5D3AE78FFE8C}"/>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5" name="Footer Placeholder 4">
            <a:extLst>
              <a:ext uri="{FF2B5EF4-FFF2-40B4-BE49-F238E27FC236}">
                <a16:creationId xmlns:a16="http://schemas.microsoft.com/office/drawing/2014/main" id="{B1F75D25-A175-CB83-E46A-B2DC7757DB93}"/>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5DBB666-D9F8-6F2A-681F-C5812CDAB509}"/>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2934084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8A6C-D440-FE00-7DF2-E2D016B49C4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23071936-9B78-F056-DBBE-02C9F22323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4F411CB9-2421-A9FF-8F21-265D1533F8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15E5433-24DD-52A1-FADE-FD6D637CF896}"/>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6" name="Footer Placeholder 5">
            <a:extLst>
              <a:ext uri="{FF2B5EF4-FFF2-40B4-BE49-F238E27FC236}">
                <a16:creationId xmlns:a16="http://schemas.microsoft.com/office/drawing/2014/main" id="{12FFCE5E-80FD-5D1A-2F85-E6398BAC0F4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F6856F4-E469-0117-D88F-A459F896054B}"/>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4068460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B4DA4-E8E4-C6BE-0643-FF2F10D51F6D}"/>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4114C8F-286A-78ED-D808-C740FB51DC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05EFA7-7316-3B4A-3552-1A7030FF70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1DF88594-A699-6182-D0BF-F7B99A8398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302FC8-5526-5FA5-BD72-EF2BBE617E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12EC3D55-8DE2-7435-2DE4-47331F775491}"/>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8" name="Footer Placeholder 7">
            <a:extLst>
              <a:ext uri="{FF2B5EF4-FFF2-40B4-BE49-F238E27FC236}">
                <a16:creationId xmlns:a16="http://schemas.microsoft.com/office/drawing/2014/main" id="{71DCB4F0-F509-576F-C4A4-4CDCC11DD968}"/>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A803B4D-3CB1-66EE-FC61-8683B800A4E0}"/>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107734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40AA1-928E-96AC-DAE5-373350C2777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E3D507A7-A5E4-659E-9327-C8947ECB256A}"/>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4" name="Footer Placeholder 3">
            <a:extLst>
              <a:ext uri="{FF2B5EF4-FFF2-40B4-BE49-F238E27FC236}">
                <a16:creationId xmlns:a16="http://schemas.microsoft.com/office/drawing/2014/main" id="{8C4DDA77-CB79-F83A-57EE-15FCBD2D88A3}"/>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5CA61EA-E900-C2D2-E51D-C9F9C170A76D}"/>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151592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61142D-6563-CDC4-64D3-9F1D26A36736}"/>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3" name="Footer Placeholder 2">
            <a:extLst>
              <a:ext uri="{FF2B5EF4-FFF2-40B4-BE49-F238E27FC236}">
                <a16:creationId xmlns:a16="http://schemas.microsoft.com/office/drawing/2014/main" id="{D25148C5-F950-42A6-F0B1-D9430298EDE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808EF428-014E-F3AD-988A-069270F582BF}"/>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399220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9E7CE-5D62-7539-6037-88B146B833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87676EB9-87B9-2123-FCC6-0BDCD43FF8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CE81CADB-1F52-51FC-48FB-4AF0B11BC7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2CE39A-B101-6CCA-4C37-5DAA3F98E4AF}"/>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6" name="Footer Placeholder 5">
            <a:extLst>
              <a:ext uri="{FF2B5EF4-FFF2-40B4-BE49-F238E27FC236}">
                <a16:creationId xmlns:a16="http://schemas.microsoft.com/office/drawing/2014/main" id="{8E33323B-480D-08DA-3C65-3789ED09A8B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461DE5C-BE87-8AA6-489E-BEB766F107AB}"/>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3783338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D9D1-179A-D983-4714-B5EB717A22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3DC9B63A-873C-85E2-170E-C5BC4583E2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0A2AA901-92CC-8F34-DA46-A511E08277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6EC117-41CC-29C7-06CD-48DAC0C74FAF}"/>
              </a:ext>
            </a:extLst>
          </p:cNvPr>
          <p:cNvSpPr>
            <a:spLocks noGrp="1"/>
          </p:cNvSpPr>
          <p:nvPr>
            <p:ph type="dt" sz="half" idx="10"/>
          </p:nvPr>
        </p:nvSpPr>
        <p:spPr/>
        <p:txBody>
          <a:bodyPr/>
          <a:lstStyle/>
          <a:p>
            <a:fld id="{ABFE2EFE-32DE-4FF0-9A9A-32102C4FC1C7}" type="datetimeFigureOut">
              <a:rPr lang="en-IE" smtClean="0"/>
              <a:t>29/12/2024</a:t>
            </a:fld>
            <a:endParaRPr lang="en-IE"/>
          </a:p>
        </p:txBody>
      </p:sp>
      <p:sp>
        <p:nvSpPr>
          <p:cNvPr id="6" name="Footer Placeholder 5">
            <a:extLst>
              <a:ext uri="{FF2B5EF4-FFF2-40B4-BE49-F238E27FC236}">
                <a16:creationId xmlns:a16="http://schemas.microsoft.com/office/drawing/2014/main" id="{F4121972-8F73-0F9E-466D-B50842DED214}"/>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214710A-B77C-E436-61BB-58FAEB97AA5D}"/>
              </a:ext>
            </a:extLst>
          </p:cNvPr>
          <p:cNvSpPr>
            <a:spLocks noGrp="1"/>
          </p:cNvSpPr>
          <p:nvPr>
            <p:ph type="sldNum" sz="quarter" idx="12"/>
          </p:nvPr>
        </p:nvSpPr>
        <p:spPr/>
        <p:txBody>
          <a:bodyPr/>
          <a:lstStyle/>
          <a:p>
            <a:fld id="{1A516E8E-1290-46EA-950B-01AFE6BCADA4}" type="slidenum">
              <a:rPr lang="en-IE" smtClean="0"/>
              <a:t>‹#›</a:t>
            </a:fld>
            <a:endParaRPr lang="en-IE"/>
          </a:p>
        </p:txBody>
      </p:sp>
    </p:spTree>
    <p:extLst>
      <p:ext uri="{BB962C8B-B14F-4D97-AF65-F5344CB8AC3E}">
        <p14:creationId xmlns:p14="http://schemas.microsoft.com/office/powerpoint/2010/main" val="2961666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414828-25C2-6D4B-4F06-E97467F6B3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6EB6835-AAF2-AB52-FBA4-1D9700D1BC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545FC93-D9F0-CD7E-592B-64AEEEB10F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E2EFE-32DE-4FF0-9A9A-32102C4FC1C7}" type="datetimeFigureOut">
              <a:rPr lang="en-IE" smtClean="0"/>
              <a:t>29/12/2024</a:t>
            </a:fld>
            <a:endParaRPr lang="en-IE"/>
          </a:p>
        </p:txBody>
      </p:sp>
      <p:sp>
        <p:nvSpPr>
          <p:cNvPr id="5" name="Footer Placeholder 4">
            <a:extLst>
              <a:ext uri="{FF2B5EF4-FFF2-40B4-BE49-F238E27FC236}">
                <a16:creationId xmlns:a16="http://schemas.microsoft.com/office/drawing/2014/main" id="{8DB7156E-4A1F-3F38-31BC-F98F1C7234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4C95E595-9781-D39A-90A5-40D8302512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16E8E-1290-46EA-950B-01AFE6BCADA4}" type="slidenum">
              <a:rPr lang="en-IE" smtClean="0"/>
              <a:t>‹#›</a:t>
            </a:fld>
            <a:endParaRPr lang="en-IE"/>
          </a:p>
        </p:txBody>
      </p:sp>
    </p:spTree>
    <p:extLst>
      <p:ext uri="{BB962C8B-B14F-4D97-AF65-F5344CB8AC3E}">
        <p14:creationId xmlns:p14="http://schemas.microsoft.com/office/powerpoint/2010/main" val="197818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CE3D184-A9A6-16F2-CC9B-8E388344BCC6}"/>
              </a:ext>
            </a:extLst>
          </p:cNvPr>
          <p:cNvGraphicFramePr>
            <a:graphicFrameLocks noGrp="1"/>
          </p:cNvGraphicFramePr>
          <p:nvPr>
            <p:ph idx="1"/>
          </p:nvPr>
        </p:nvGraphicFramePr>
        <p:xfrm>
          <a:off x="524200" y="266137"/>
          <a:ext cx="11500651" cy="5811182"/>
        </p:xfrm>
        <a:graphic>
          <a:graphicData uri="http://schemas.openxmlformats.org/drawingml/2006/table">
            <a:tbl>
              <a:tblPr firstRow="1" bandRow="1">
                <a:tableStyleId>{5C22544A-7EE6-4342-B048-85BDC9FD1C3A}</a:tableStyleId>
              </a:tblPr>
              <a:tblGrid>
                <a:gridCol w="435163">
                  <a:extLst>
                    <a:ext uri="{9D8B030D-6E8A-4147-A177-3AD203B41FA5}">
                      <a16:colId xmlns:a16="http://schemas.microsoft.com/office/drawing/2014/main" val="2028016450"/>
                    </a:ext>
                  </a:extLst>
                </a:gridCol>
                <a:gridCol w="2442758">
                  <a:extLst>
                    <a:ext uri="{9D8B030D-6E8A-4147-A177-3AD203B41FA5}">
                      <a16:colId xmlns:a16="http://schemas.microsoft.com/office/drawing/2014/main" val="1857772596"/>
                    </a:ext>
                  </a:extLst>
                </a:gridCol>
                <a:gridCol w="8622730">
                  <a:extLst>
                    <a:ext uri="{9D8B030D-6E8A-4147-A177-3AD203B41FA5}">
                      <a16:colId xmlns:a16="http://schemas.microsoft.com/office/drawing/2014/main" val="2224905576"/>
                    </a:ext>
                  </a:extLst>
                </a:gridCol>
              </a:tblGrid>
              <a:tr h="505446">
                <a:tc>
                  <a:txBody>
                    <a:bodyPr/>
                    <a:lstStyle/>
                    <a:p>
                      <a:r>
                        <a:rPr lang="fi-FI" sz="1400" b="0" dirty="0">
                          <a:solidFill>
                            <a:schemeClr val="tx1"/>
                          </a:solidFill>
                        </a:rPr>
                        <a:t>1</a:t>
                      </a:r>
                      <a:endParaRPr lang="en-IE" sz="1400" b="0" dirty="0">
                        <a:solidFill>
                          <a:schemeClr val="tx1"/>
                        </a:solidFill>
                      </a:endParaRPr>
                    </a:p>
                  </a:txBody>
                  <a:tcPr>
                    <a:solidFill>
                      <a:srgbClr val="00B0F0">
                        <a:alpha val="54000"/>
                      </a:srgbClr>
                    </a:solidFill>
                  </a:tcPr>
                </a:tc>
                <a:tc>
                  <a:txBody>
                    <a:bodyPr/>
                    <a:lstStyle/>
                    <a:p>
                      <a:r>
                        <a:rPr lang="fi-FI" sz="1300" b="1" dirty="0">
                          <a:solidFill>
                            <a:schemeClr val="tx1"/>
                          </a:solidFill>
                        </a:rPr>
                        <a:t>EI TEKOÄLYÄ</a:t>
                      </a:r>
                      <a:endParaRPr lang="en-IE" sz="1300" b="1" dirty="0">
                        <a:solidFill>
                          <a:schemeClr val="tx1"/>
                        </a:solidFill>
                      </a:endParaRPr>
                    </a:p>
                  </a:txBody>
                  <a:tcPr>
                    <a:solidFill>
                      <a:srgbClr val="00B0F0">
                        <a:alpha val="54000"/>
                      </a:srgbClr>
                    </a:solidFill>
                  </a:tcPr>
                </a:tc>
                <a:tc>
                  <a:txBody>
                    <a:bodyPr/>
                    <a:lstStyle/>
                    <a:p>
                      <a:r>
                        <a:rPr lang="fi-FI" sz="1300" b="0" noProof="0" dirty="0">
                          <a:solidFill>
                            <a:schemeClr val="tx1"/>
                          </a:solidFill>
                        </a:rPr>
                        <a:t>Arviointi suoritetaan kokonaan ilman tekoälyn apua valvotussa ympäristössä, jolloin varmistetaan, että opiskelijat voivat tukeutua ainoastaan olemassa oleviin tietoihinsa, ymmärrykseensä ja taitoihinsa.</a:t>
                      </a:r>
                    </a:p>
                    <a:p>
                      <a:endParaRPr lang="fi-FI" sz="1300" b="0" noProof="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300" dirty="0">
                          <a:solidFill>
                            <a:schemeClr val="tx1"/>
                          </a:solidFill>
                        </a:rPr>
                        <a:t>Arvioinnin aikana et saa käyttää tekoälyä missään vaiheessa. Sinun on osoitettava keskeiset taitosi ja tietosi. </a:t>
                      </a:r>
                    </a:p>
                  </a:txBody>
                  <a:tcPr>
                    <a:solidFill>
                      <a:srgbClr val="00B0F0">
                        <a:alpha val="54000"/>
                      </a:srgbClr>
                    </a:solidFill>
                  </a:tcPr>
                </a:tc>
                <a:extLst>
                  <a:ext uri="{0D108BD9-81ED-4DB2-BD59-A6C34878D82A}">
                    <a16:rowId xmlns:a16="http://schemas.microsoft.com/office/drawing/2014/main" val="1340737040"/>
                  </a:ext>
                </a:extLst>
              </a:tr>
              <a:tr h="1275689">
                <a:tc>
                  <a:txBody>
                    <a:bodyPr/>
                    <a:lstStyle/>
                    <a:p>
                      <a:r>
                        <a:rPr lang="fi-FI" sz="1400" dirty="0"/>
                        <a:t>2</a:t>
                      </a:r>
                      <a:endParaRPr lang="en-IE" sz="1400" dirty="0"/>
                    </a:p>
                  </a:txBody>
                  <a:tcPr>
                    <a:solidFill>
                      <a:schemeClr val="accent6">
                        <a:lumMod val="60000"/>
                        <a:lumOff val="40000"/>
                        <a:alpha val="52000"/>
                      </a:schemeClr>
                    </a:solidFill>
                  </a:tcPr>
                </a:tc>
                <a:tc>
                  <a:txBody>
                    <a:bodyPr/>
                    <a:lstStyle/>
                    <a:p>
                      <a:r>
                        <a:rPr lang="fi-FI" sz="1300" b="1" dirty="0"/>
                        <a:t>TEKOÄLYÄ HYÖDYNTÄVÄ SUUNNITTELU</a:t>
                      </a:r>
                      <a:endParaRPr lang="en-IE" sz="1300" b="1" dirty="0"/>
                    </a:p>
                  </a:txBody>
                  <a:tcPr>
                    <a:solidFill>
                      <a:schemeClr val="accent6">
                        <a:lumMod val="60000"/>
                        <a:lumOff val="40000"/>
                        <a:alpha val="52000"/>
                      </a:schemeClr>
                    </a:solidFill>
                  </a:tcPr>
                </a:tc>
                <a:tc>
                  <a:txBody>
                    <a:bodyPr/>
                    <a:lstStyle/>
                    <a:p>
                      <a:r>
                        <a:rPr lang="fi-FI" sz="1300" noProof="0" dirty="0"/>
                        <a:t>Tekoälyä voidaan käyttää tehtävää edeltäviin toimintoihin, kuten ideointiin, hahmotteluun ja alustavaan tutkimukseen. Tässä tasossa keskitytään tekoälyn tehokkaaseen käyttöön suunnittelussa, synteesissä ja ideoinnissa, mutta arvioinnissa olisi korostettava kykyä kehittää ja jalostaa näitä ideoita itsenäisesti.</a:t>
                      </a:r>
                    </a:p>
                    <a:p>
                      <a:endParaRPr lang="fi-FI" sz="1300" noProof="0" dirty="0"/>
                    </a:p>
                    <a:p>
                      <a:r>
                        <a:rPr lang="fi-FI" sz="1300" b="1" dirty="0"/>
                        <a:t>Voit käyttää tekoälyä suunnitteluun, ideointiin ja tutkimukseen. Lopullisessa esityksessäsi on osoitettava, miten olet kehittänyt ja jalostanut näitä ideoita. </a:t>
                      </a:r>
                    </a:p>
                  </a:txBody>
                  <a:tcPr>
                    <a:solidFill>
                      <a:schemeClr val="accent6">
                        <a:lumMod val="60000"/>
                        <a:lumOff val="40000"/>
                        <a:alpha val="52000"/>
                      </a:schemeClr>
                    </a:solidFill>
                  </a:tcPr>
                </a:tc>
                <a:extLst>
                  <a:ext uri="{0D108BD9-81ED-4DB2-BD59-A6C34878D82A}">
                    <a16:rowId xmlns:a16="http://schemas.microsoft.com/office/drawing/2014/main" val="3352223931"/>
                  </a:ext>
                </a:extLst>
              </a:tr>
              <a:tr h="1086782">
                <a:tc>
                  <a:txBody>
                    <a:bodyPr/>
                    <a:lstStyle/>
                    <a:p>
                      <a:r>
                        <a:rPr lang="fi-FI" sz="1400" dirty="0"/>
                        <a:t>3</a:t>
                      </a:r>
                      <a:endParaRPr lang="en-IE" sz="1400" dirty="0"/>
                    </a:p>
                  </a:txBody>
                  <a:tcPr>
                    <a:solidFill>
                      <a:srgbClr val="7030A0">
                        <a:alpha val="26000"/>
                      </a:srgbClr>
                    </a:solidFill>
                  </a:tcPr>
                </a:tc>
                <a:tc>
                  <a:txBody>
                    <a:bodyPr/>
                    <a:lstStyle/>
                    <a:p>
                      <a:r>
                        <a:rPr lang="fi-FI" sz="1300" b="1" dirty="0"/>
                        <a:t>TEKOÄLY TYÖKALUNA</a:t>
                      </a:r>
                      <a:endParaRPr lang="en-IE" sz="1300" b="1" dirty="0"/>
                    </a:p>
                  </a:txBody>
                  <a:tcPr>
                    <a:solidFill>
                      <a:srgbClr val="7030A0">
                        <a:alpha val="26000"/>
                      </a:srgbClr>
                    </a:solidFill>
                  </a:tcPr>
                </a:tc>
                <a:tc>
                  <a:txBody>
                    <a:bodyPr/>
                    <a:lstStyle/>
                    <a:p>
                      <a:r>
                        <a:rPr lang="fi-FI" sz="1300" noProof="0" dirty="0"/>
                        <a:t>Tekoälyä voidaan käyttää apuna tehtävän suorittamisessa, mukaan lukien ideointi, luonnostelu, palaute ja tarkentaminen. Opiskelijan tulisi arvioida kriittisesti ja muokata tekoälyn ehdottamia tuotoksia ja osoittaa ymmärtävänsä niitä.</a:t>
                      </a:r>
                    </a:p>
                    <a:p>
                      <a:endParaRPr lang="fi-FI" sz="1300" noProof="0" dirty="0"/>
                    </a:p>
                    <a:p>
                      <a:r>
                        <a:rPr lang="fi-FI" sz="1300" b="1" dirty="0"/>
                        <a:t>Voit käyttää tekoälyä apuna tietyissä tehtävissä, kuten tekstin laatimisessa, työn hiomisessa ja arvioinnissa. Sinun on arvioitava ja muokattava käyttämääsi tekoälyn tuottamaa sisältöä kriittisesti.</a:t>
                      </a:r>
                    </a:p>
                  </a:txBody>
                  <a:tcPr>
                    <a:solidFill>
                      <a:srgbClr val="7030A0">
                        <a:alpha val="26000"/>
                      </a:srgbClr>
                    </a:solidFill>
                  </a:tcPr>
                </a:tc>
                <a:extLst>
                  <a:ext uri="{0D108BD9-81ED-4DB2-BD59-A6C34878D82A}">
                    <a16:rowId xmlns:a16="http://schemas.microsoft.com/office/drawing/2014/main" val="1239336133"/>
                  </a:ext>
                </a:extLst>
              </a:tr>
              <a:tr h="1265145">
                <a:tc>
                  <a:txBody>
                    <a:bodyPr/>
                    <a:lstStyle/>
                    <a:p>
                      <a:r>
                        <a:rPr lang="fi-FI" sz="1400" dirty="0"/>
                        <a:t>4</a:t>
                      </a:r>
                      <a:endParaRPr lang="en-IE" sz="1400" dirty="0"/>
                    </a:p>
                  </a:txBody>
                  <a:tcPr>
                    <a:solidFill>
                      <a:schemeClr val="accent4">
                        <a:lumMod val="60000"/>
                        <a:lumOff val="40000"/>
                        <a:alpha val="56000"/>
                      </a:schemeClr>
                    </a:solidFill>
                  </a:tcPr>
                </a:tc>
                <a:tc>
                  <a:txBody>
                    <a:bodyPr/>
                    <a:lstStyle/>
                    <a:p>
                      <a:r>
                        <a:rPr lang="fi-FI" sz="1300" b="1" dirty="0"/>
                        <a:t>TEKOÄLYN VAPAA KÄYTTÖ</a:t>
                      </a:r>
                      <a:endParaRPr lang="en-IE" sz="1300" b="1" dirty="0"/>
                    </a:p>
                  </a:txBody>
                  <a:tcPr>
                    <a:solidFill>
                      <a:schemeClr val="accent4">
                        <a:lumMod val="60000"/>
                        <a:lumOff val="40000"/>
                        <a:alpha val="56000"/>
                      </a:schemeClr>
                    </a:solidFill>
                  </a:tcPr>
                </a:tc>
                <a:tc>
                  <a:txBody>
                    <a:bodyPr/>
                    <a:lstStyle/>
                    <a:p>
                      <a:r>
                        <a:rPr lang="fi-FI" sz="1300" noProof="0" dirty="0"/>
                        <a:t>Tekoälyä voidaan käyttää minkä tahansa tehtävän osan suorittamiseen, ja oppilaat voivat käyttää tekoälyä tavoitteiden saavuttamiseksi. Tämän tason arvioinnissa voidaan myös vaatia tekoälyn käyttöä tavoitteiden saavuttamiseksi ja ongelmien ratkaisemiseksi.</a:t>
                      </a:r>
                    </a:p>
                    <a:p>
                      <a:endParaRPr lang="fi-FI" sz="1300" noProof="0" dirty="0"/>
                    </a:p>
                    <a:p>
                      <a:r>
                        <a:rPr lang="fi-FI" sz="1300" b="1" dirty="0"/>
                        <a:t>Voit käyttää tekoälyä laajasti koko työssäsi joko haluamallasi tavalla tai arvioinnissa annettujen ohjeiden mukaisesti. Keskity suuntaamaan tekoälyä tavoitteidesi saavuttamiseksi ja samalla osoittamaan kriittistä ajattelukykyäsi.</a:t>
                      </a:r>
                    </a:p>
                  </a:txBody>
                  <a:tcPr>
                    <a:solidFill>
                      <a:schemeClr val="accent4">
                        <a:lumMod val="60000"/>
                        <a:lumOff val="40000"/>
                        <a:alpha val="56000"/>
                      </a:schemeClr>
                    </a:solidFill>
                  </a:tcPr>
                </a:tc>
                <a:extLst>
                  <a:ext uri="{0D108BD9-81ED-4DB2-BD59-A6C34878D82A}">
                    <a16:rowId xmlns:a16="http://schemas.microsoft.com/office/drawing/2014/main" val="1132118069"/>
                  </a:ext>
                </a:extLst>
              </a:tr>
              <a:tr h="1265145">
                <a:tc>
                  <a:txBody>
                    <a:bodyPr/>
                    <a:lstStyle/>
                    <a:p>
                      <a:r>
                        <a:rPr lang="fi-FI" sz="1400" dirty="0"/>
                        <a:t>5</a:t>
                      </a:r>
                      <a:endParaRPr lang="en-IE" sz="1400" dirty="0"/>
                    </a:p>
                  </a:txBody>
                  <a:tcPr>
                    <a:solidFill>
                      <a:srgbClr val="F88CBA">
                        <a:alpha val="68000"/>
                      </a:srgbClr>
                    </a:solidFill>
                  </a:tcPr>
                </a:tc>
                <a:tc>
                  <a:txBody>
                    <a:bodyPr/>
                    <a:lstStyle/>
                    <a:p>
                      <a:r>
                        <a:rPr lang="fi-FI" sz="1300" b="1" dirty="0"/>
                        <a:t>TEKOÄLYN LUOVA KÄYTTÖ</a:t>
                      </a:r>
                      <a:endParaRPr lang="en-IE" sz="1300" b="1" dirty="0"/>
                    </a:p>
                  </a:txBody>
                  <a:tcPr>
                    <a:solidFill>
                      <a:srgbClr val="F88CBA">
                        <a:alpha val="68000"/>
                      </a:srgbClr>
                    </a:solidFill>
                  </a:tcPr>
                </a:tc>
                <a:tc>
                  <a:txBody>
                    <a:bodyPr/>
                    <a:lstStyle/>
                    <a:p>
                      <a:r>
                        <a:rPr lang="fi-FI" sz="1300" noProof="0" dirty="0"/>
                        <a:t>Tekoälyä käytetään luovasti edistämään ongelmanratkaisua, tuottamaan uusia oivalluksia tai kehittämään innovatiivisia ratkaisuja ongelmien ratkaisemiseksi. Opiskelijat ja opettajat suunnittelevat yhdessä arviointeja, joissa kartoitetaan erityisiä tekoälysovelluksia koulutusalalla.</a:t>
                      </a:r>
                    </a:p>
                    <a:p>
                      <a:endParaRPr lang="fi-FI" sz="1300" noProof="0" dirty="0"/>
                    </a:p>
                    <a:p>
                      <a:r>
                        <a:rPr lang="fi-FI" sz="1300" b="1" dirty="0"/>
                        <a:t>Sinun tulisi käyttää tekoälyä luovasti tehtävän ratkaisemiseen ja mahdollisesti suunnitella uusia lähestymistapoja yhdessä ohjaajasi kanssa.</a:t>
                      </a:r>
                      <a:endParaRPr lang="en-IE" sz="1300" b="1" dirty="0"/>
                    </a:p>
                  </a:txBody>
                  <a:tcPr>
                    <a:solidFill>
                      <a:srgbClr val="F88CBA">
                        <a:alpha val="68000"/>
                      </a:srgbClr>
                    </a:solidFill>
                  </a:tcPr>
                </a:tc>
                <a:extLst>
                  <a:ext uri="{0D108BD9-81ED-4DB2-BD59-A6C34878D82A}">
                    <a16:rowId xmlns:a16="http://schemas.microsoft.com/office/drawing/2014/main" val="3001780148"/>
                  </a:ext>
                </a:extLst>
              </a:tr>
            </a:tbl>
          </a:graphicData>
        </a:graphic>
      </p:graphicFrame>
    </p:spTree>
    <p:extLst>
      <p:ext uri="{BB962C8B-B14F-4D97-AF65-F5344CB8AC3E}">
        <p14:creationId xmlns:p14="http://schemas.microsoft.com/office/powerpoint/2010/main" val="2559073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281</Words>
  <Application>Microsoft Office PowerPoint</Application>
  <PresentationFormat>Widescreen</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KIVINEN Kari</dc:creator>
  <cp:lastModifiedBy>KIVINEN Kari</cp:lastModifiedBy>
  <cp:revision>1</cp:revision>
  <dcterms:created xsi:type="dcterms:W3CDTF">2024-12-29T12:58:56Z</dcterms:created>
  <dcterms:modified xsi:type="dcterms:W3CDTF">2024-12-29T13:20:17Z</dcterms:modified>
</cp:coreProperties>
</file>